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0160000" cy="9410700"/>
  <p:notesSz cx="6858000" cy="9144000"/>
  <p:embeddedFontLst>
    <p:embeddedFont>
      <p:font typeface="Calibri" pitchFamily="34"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954" y="-120"/>
      </p:cViewPr>
      <p:guideLst>
        <p:guide orient="horz" pos="2964"/>
        <p:guide pos="32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923419"/>
            <a:ext cx="8636000" cy="2017201"/>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5332730"/>
            <a:ext cx="7112000" cy="240495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699B1B-6ECC-49A7-8E79-FC54ACDB52CE}" type="datetimeFigureOut">
              <a:rPr lang="en-US" smtClean="0"/>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931824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699B1B-6ECC-49A7-8E79-FC54ACDB52CE}" type="datetimeFigureOut">
              <a:rPr lang="en-US" smtClean="0"/>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2902678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376866"/>
            <a:ext cx="2286000" cy="802959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8001" y="376866"/>
            <a:ext cx="6688667" cy="80295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699B1B-6ECC-49A7-8E79-FC54ACDB52CE}" type="datetimeFigureOut">
              <a:rPr lang="en-US" smtClean="0"/>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32681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699B1B-6ECC-49A7-8E79-FC54ACDB52CE}" type="datetimeFigureOut">
              <a:rPr lang="en-US" smtClean="0"/>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824301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6047248"/>
            <a:ext cx="8636000" cy="186907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2570" y="3988657"/>
            <a:ext cx="8636000" cy="205859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699B1B-6ECC-49A7-8E79-FC54ACDB52CE}" type="datetimeFigureOut">
              <a:rPr lang="en-US" smtClean="0"/>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51986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2195832"/>
            <a:ext cx="4487333" cy="621062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64667" y="2195832"/>
            <a:ext cx="4487333" cy="621062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699B1B-6ECC-49A7-8E79-FC54ACDB52CE}" type="datetimeFigureOut">
              <a:rPr lang="en-US" smtClean="0"/>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340329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2106516"/>
            <a:ext cx="4489098" cy="8778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984412"/>
            <a:ext cx="4489098" cy="54220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1141" y="2106516"/>
            <a:ext cx="4490861" cy="8778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2984412"/>
            <a:ext cx="4490861" cy="54220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699B1B-6ECC-49A7-8E79-FC54ACDB52CE}" type="datetimeFigureOut">
              <a:rPr lang="en-US" smtClean="0"/>
              <a:t>9/10/2012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2701162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699B1B-6ECC-49A7-8E79-FC54ACDB52CE}" type="datetimeFigureOut">
              <a:rPr lang="en-US" smtClean="0"/>
              <a:t>9/10/2012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42522034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99B1B-6ECC-49A7-8E79-FC54ACDB52CE}" type="datetimeFigureOut">
              <a:rPr lang="en-US" smtClean="0"/>
              <a:t>9/10/2012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107630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374685"/>
            <a:ext cx="3342570" cy="159459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2278" y="374687"/>
            <a:ext cx="5679722" cy="80317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1" y="1969278"/>
            <a:ext cx="3342570" cy="643718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699B1B-6ECC-49A7-8E79-FC54ACDB52CE}" type="datetimeFigureOut">
              <a:rPr lang="en-US" smtClean="0"/>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2531887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6587490"/>
            <a:ext cx="6096000" cy="77769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1431" y="840863"/>
            <a:ext cx="6096000" cy="56464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1431" y="7365180"/>
            <a:ext cx="6096000" cy="1104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699B1B-6ECC-49A7-8E79-FC54ACDB52CE}" type="datetimeFigureOut">
              <a:rPr lang="en-US" smtClean="0"/>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DD25D-A886-482F-85A1-D6A1D543D7E0}" type="slidenum">
              <a:rPr lang="en-US" smtClean="0"/>
              <a:t>‹#›</a:t>
            </a:fld>
            <a:endParaRPr lang="en-US"/>
          </a:p>
        </p:txBody>
      </p:sp>
    </p:spTree>
    <p:extLst>
      <p:ext uri="{BB962C8B-B14F-4D97-AF65-F5344CB8AC3E}">
        <p14:creationId xmlns:p14="http://schemas.microsoft.com/office/powerpoint/2010/main" val="1124470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376864"/>
            <a:ext cx="9144000" cy="15684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8000" y="2195832"/>
            <a:ext cx="9144000" cy="62106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8001" y="8722327"/>
            <a:ext cx="2370667" cy="501033"/>
          </a:xfrm>
          <a:prstGeom prst="rect">
            <a:avLst/>
          </a:prstGeom>
        </p:spPr>
        <p:txBody>
          <a:bodyPr vert="horz" lIns="91440" tIns="45720" rIns="91440" bIns="45720" rtlCol="0" anchor="ctr"/>
          <a:lstStyle>
            <a:lvl1pPr algn="l">
              <a:defRPr sz="1200">
                <a:solidFill>
                  <a:schemeClr val="tx1">
                    <a:tint val="75000"/>
                  </a:schemeClr>
                </a:solidFill>
              </a:defRPr>
            </a:lvl1pPr>
          </a:lstStyle>
          <a:p>
            <a:fld id="{19699B1B-6ECC-49A7-8E79-FC54ACDB52CE}" type="datetimeFigureOut">
              <a:rPr lang="en-US" smtClean="0"/>
              <a:t>9/10/2012</a:t>
            </a:fld>
            <a:endParaRPr lang="en-US"/>
          </a:p>
        </p:txBody>
      </p:sp>
      <p:sp>
        <p:nvSpPr>
          <p:cNvPr id="5" name="Footer Placeholder 4"/>
          <p:cNvSpPr>
            <a:spLocks noGrp="1"/>
          </p:cNvSpPr>
          <p:nvPr>
            <p:ph type="ftr" sz="quarter" idx="3"/>
          </p:nvPr>
        </p:nvSpPr>
        <p:spPr>
          <a:xfrm>
            <a:off x="3471335" y="8722327"/>
            <a:ext cx="3217333" cy="5010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81334" y="8722327"/>
            <a:ext cx="2370667" cy="501033"/>
          </a:xfrm>
          <a:prstGeom prst="rect">
            <a:avLst/>
          </a:prstGeom>
        </p:spPr>
        <p:txBody>
          <a:bodyPr vert="horz" lIns="91440" tIns="45720" rIns="91440" bIns="45720" rtlCol="0" anchor="ctr"/>
          <a:lstStyle>
            <a:lvl1pPr algn="r">
              <a:defRPr sz="1200">
                <a:solidFill>
                  <a:schemeClr val="tx1">
                    <a:tint val="75000"/>
                  </a:schemeClr>
                </a:solidFill>
              </a:defRPr>
            </a:lvl1pPr>
          </a:lstStyle>
          <a:p>
            <a:fld id="{A7ADD25D-A886-482F-85A1-D6A1D543D7E0}" type="slidenum">
              <a:rPr lang="en-US" smtClean="0"/>
              <a:t>‹#›</a:t>
            </a:fld>
            <a:endParaRPr lang="en-US"/>
          </a:p>
        </p:txBody>
      </p:sp>
    </p:spTree>
    <p:extLst>
      <p:ext uri="{BB962C8B-B14F-4D97-AF65-F5344CB8AC3E}">
        <p14:creationId xmlns:p14="http://schemas.microsoft.com/office/powerpoint/2010/main" val="6607052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cijinks.jpl.nasa.gov/folklore"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tdflashzone.net23.net/index.php?p=2_73"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tdflashzone.net23.net/index.php?p=2_52"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698500" y="1790700"/>
            <a:ext cx="9308178" cy="646331"/>
          </a:xfrm>
          <a:prstGeom prst="rect">
            <a:avLst/>
          </a:prstGeom>
          <a:noFill/>
        </p:spPr>
        <p:txBody>
          <a:bodyPr vert="horz" rtlCol="0">
            <a:spAutoFit/>
          </a:bodyPr>
          <a:lstStyle/>
          <a:p>
            <a:pPr algn="ctr"/>
            <a:r>
              <a:rPr lang="en-US" sz="3600" b="1" smtClean="0">
                <a:solidFill>
                  <a:srgbClr val="000000"/>
                </a:solidFill>
                <a:latin typeface="Times New Roman - 48"/>
              </a:rPr>
              <a:t>Weather</a:t>
            </a:r>
            <a:endParaRPr lang="en-US" sz="3600" b="1">
              <a:solidFill>
                <a:srgbClr val="000000"/>
              </a:solidFill>
              <a:latin typeface="Times New Roman - 48"/>
            </a:endParaRPr>
          </a:p>
        </p:txBody>
      </p:sp>
    </p:spTree>
    <p:extLst>
      <p:ext uri="{BB962C8B-B14F-4D97-AF65-F5344CB8AC3E}">
        <p14:creationId xmlns:p14="http://schemas.microsoft.com/office/powerpoint/2010/main" val="474945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19100"/>
            <a:ext cx="10160000" cy="6214369"/>
          </a:xfrm>
          <a:prstGeom prst="rect">
            <a:avLst/>
          </a:prstGeom>
          <a:solidFill>
            <a:scrgbClr r="0" g="0" b="0">
              <a:alpha val="0"/>
            </a:scrgbClr>
          </a:solidFill>
        </p:spPr>
      </p:pic>
    </p:spTree>
    <p:extLst>
      <p:ext uri="{BB962C8B-B14F-4D97-AF65-F5344CB8AC3E}">
        <p14:creationId xmlns:p14="http://schemas.microsoft.com/office/powerpoint/2010/main" val="336851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03200" y="2184400"/>
            <a:ext cx="10160000" cy="6861681"/>
          </a:xfrm>
          <a:prstGeom prst="rect">
            <a:avLst/>
          </a:prstGeom>
          <a:solidFill>
            <a:scrgbClr r="0" g="0" b="0">
              <a:alpha val="0"/>
            </a:scrgbClr>
          </a:solidFill>
        </p:spPr>
      </p:pic>
      <p:sp>
        <p:nvSpPr>
          <p:cNvPr id="3" name="TextBox 2"/>
          <p:cNvSpPr txBox="1"/>
          <p:nvPr/>
        </p:nvSpPr>
        <p:spPr>
          <a:xfrm>
            <a:off x="1435100" y="685800"/>
            <a:ext cx="7924800" cy="646331"/>
          </a:xfrm>
          <a:prstGeom prst="rect">
            <a:avLst/>
          </a:prstGeom>
          <a:noFill/>
        </p:spPr>
        <p:txBody>
          <a:bodyPr vert="horz" rtlCol="0">
            <a:spAutoFit/>
          </a:bodyPr>
          <a:lstStyle/>
          <a:p>
            <a:pPr algn="ctr"/>
            <a:r>
              <a:rPr lang="en-US" sz="3600" b="1" smtClean="0">
                <a:solidFill>
                  <a:srgbClr val="000000"/>
                </a:solidFill>
                <a:latin typeface="Times New Roman - 48"/>
              </a:rPr>
              <a:t>Radiation</a:t>
            </a:r>
            <a:endParaRPr lang="en-US" sz="3600" b="1">
              <a:solidFill>
                <a:srgbClr val="000000"/>
              </a:solidFill>
              <a:latin typeface="Times New Roman - 48"/>
            </a:endParaRPr>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2108200" y="5473700"/>
            <a:ext cx="4102643" cy="2387057"/>
          </a:xfrm>
          <a:prstGeom prst="rect">
            <a:avLst/>
          </a:prstGeom>
          <a:solidFill>
            <a:scrgbClr r="0" g="0" b="0">
              <a:alpha val="0"/>
            </a:scrgbClr>
          </a:solidFill>
        </p:spPr>
      </p:pic>
      <p:pic>
        <p:nvPicPr>
          <p:cNvPr id="5" name="Picture 4"/>
          <p:cNvPicPr>
            <a:picLocks/>
          </p:cNvPicPr>
          <p:nvPr/>
        </p:nvPicPr>
        <p:blipFill>
          <a:blip r:embed="rId4">
            <a:extLst>
              <a:ext uri="{28A0092B-C50C-407E-A947-70E740481C1C}">
                <a14:useLocalDpi xmlns:a14="http://schemas.microsoft.com/office/drawing/2010/main" val="0"/>
              </a:ext>
            </a:extLst>
          </a:blip>
          <a:stretch>
            <a:fillRect/>
          </a:stretch>
        </p:blipFill>
        <p:spPr>
          <a:xfrm>
            <a:off x="-63500" y="3111500"/>
            <a:ext cx="2540000" cy="3149600"/>
          </a:xfrm>
          <a:prstGeom prst="rect">
            <a:avLst/>
          </a:prstGeom>
          <a:solidFill>
            <a:scrgbClr r="0" g="0" b="0">
              <a:alpha val="0"/>
            </a:scrgbClr>
          </a:solidFill>
        </p:spPr>
      </p:pic>
    </p:spTree>
    <p:extLst>
      <p:ext uri="{BB962C8B-B14F-4D97-AF65-F5344CB8AC3E}">
        <p14:creationId xmlns:p14="http://schemas.microsoft.com/office/powerpoint/2010/main" val="2663250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55600" y="469900"/>
            <a:ext cx="9372600" cy="3000821"/>
          </a:xfrm>
          <a:prstGeom prst="rect">
            <a:avLst/>
          </a:prstGeom>
          <a:noFill/>
        </p:spPr>
        <p:txBody>
          <a:bodyPr vert="horz" rtlCol="0">
            <a:spAutoFit/>
          </a:bodyPr>
          <a:lstStyle/>
          <a:p>
            <a:r>
              <a:rPr lang="en-US" sz="2700" smtClean="0">
                <a:solidFill>
                  <a:srgbClr val="000000"/>
                </a:solidFill>
                <a:latin typeface="Times New Roman - 36"/>
              </a:rPr>
              <a:t>Radiation is the movement of electromagnetic waves through space. Heat is transferred when the waves come into contact with an object.</a:t>
            </a:r>
          </a:p>
          <a:p>
            <a:endParaRPr lang="en-US" sz="2700" smtClean="0">
              <a:solidFill>
                <a:srgbClr val="000000"/>
              </a:solidFill>
              <a:latin typeface="Times New Roman - 36"/>
            </a:endParaRPr>
          </a:p>
          <a:p>
            <a:r>
              <a:rPr lang="en-US" sz="2700" smtClean="0">
                <a:solidFill>
                  <a:srgbClr val="000000"/>
                </a:solidFill>
                <a:latin typeface="Times New Roman - 36"/>
              </a:rPr>
              <a:t>An object with a dull/dark surface will absorb and emit infra-red radiation at a faster rate than an object with a shiny/light surface.</a:t>
            </a:r>
            <a:endParaRPr lang="en-US" sz="2700">
              <a:solidFill>
                <a:srgbClr val="000000"/>
              </a:solidFill>
              <a:latin typeface="Times New Roman - 36"/>
            </a:endParaRPr>
          </a:p>
        </p:txBody>
      </p:sp>
    </p:spTree>
    <p:extLst>
      <p:ext uri="{BB962C8B-B14F-4D97-AF65-F5344CB8AC3E}">
        <p14:creationId xmlns:p14="http://schemas.microsoft.com/office/powerpoint/2010/main" val="2529329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31800"/>
            <a:ext cx="10160000" cy="4077081"/>
          </a:xfrm>
          <a:prstGeom prst="rect">
            <a:avLst/>
          </a:prstGeom>
          <a:solidFill>
            <a:scrgbClr r="0" g="0" b="0">
              <a:alpha val="0"/>
            </a:scrgbClr>
          </a:solidFill>
        </p:spPr>
      </p:pic>
      <p:sp>
        <p:nvSpPr>
          <p:cNvPr id="3" name="TextBox 2"/>
          <p:cNvSpPr txBox="1"/>
          <p:nvPr/>
        </p:nvSpPr>
        <p:spPr>
          <a:xfrm>
            <a:off x="571500" y="5588000"/>
            <a:ext cx="8483600" cy="415498"/>
          </a:xfrm>
          <a:prstGeom prst="rect">
            <a:avLst/>
          </a:prstGeom>
          <a:noFill/>
        </p:spPr>
        <p:txBody>
          <a:bodyPr vert="horz" rtlCol="0">
            <a:spAutoFit/>
          </a:bodyPr>
          <a:lstStyle/>
          <a:p>
            <a:r>
              <a:rPr lang="en-US" sz="2100" smtClean="0">
                <a:solidFill>
                  <a:srgbClr val="000000"/>
                </a:solidFill>
                <a:latin typeface="Times New Roman - 28"/>
              </a:rPr>
              <a:t>Shiny Metal - radiation reflected back into the container.</a:t>
            </a:r>
            <a:endParaRPr lang="en-US" sz="2100">
              <a:solidFill>
                <a:srgbClr val="000000"/>
              </a:solidFill>
              <a:latin typeface="Times New Roman - 28"/>
            </a:endParaRPr>
          </a:p>
        </p:txBody>
      </p:sp>
    </p:spTree>
    <p:extLst>
      <p:ext uri="{BB962C8B-B14F-4D97-AF65-F5344CB8AC3E}">
        <p14:creationId xmlns:p14="http://schemas.microsoft.com/office/powerpoint/2010/main" val="1520707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19100"/>
            <a:ext cx="10160000" cy="3762218"/>
          </a:xfrm>
          <a:prstGeom prst="rect">
            <a:avLst/>
          </a:prstGeom>
          <a:solidFill>
            <a:scrgbClr r="0" g="0" b="0">
              <a:alpha val="0"/>
            </a:scrgbClr>
          </a:solidFill>
        </p:spPr>
      </p:pic>
      <p:sp>
        <p:nvSpPr>
          <p:cNvPr id="3" name="TextBox 2"/>
          <p:cNvSpPr txBox="1"/>
          <p:nvPr/>
        </p:nvSpPr>
        <p:spPr>
          <a:xfrm>
            <a:off x="406400" y="5334000"/>
            <a:ext cx="2527300" cy="507831"/>
          </a:xfrm>
          <a:prstGeom prst="rect">
            <a:avLst/>
          </a:prstGeom>
          <a:noFill/>
        </p:spPr>
        <p:txBody>
          <a:bodyPr vert="horz" rtlCol="0">
            <a:spAutoFit/>
          </a:bodyPr>
          <a:lstStyle/>
          <a:p>
            <a:r>
              <a:rPr lang="en-US" sz="2700" smtClean="0">
                <a:solidFill>
                  <a:srgbClr val="000000"/>
                </a:solidFill>
                <a:latin typeface="Times New Roman - 36"/>
              </a:rPr>
              <a:t>Dull Black</a:t>
            </a:r>
            <a:endParaRPr lang="en-US" sz="2700">
              <a:solidFill>
                <a:srgbClr val="000000"/>
              </a:solidFill>
              <a:latin typeface="Times New Roman - 36"/>
            </a:endParaRPr>
          </a:p>
        </p:txBody>
      </p:sp>
    </p:spTree>
    <p:extLst>
      <p:ext uri="{BB962C8B-B14F-4D97-AF65-F5344CB8AC3E}">
        <p14:creationId xmlns:p14="http://schemas.microsoft.com/office/powerpoint/2010/main" val="2547580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6164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03200" y="635000"/>
            <a:ext cx="10266528" cy="4801314"/>
          </a:xfrm>
          <a:prstGeom prst="rect">
            <a:avLst/>
          </a:prstGeom>
          <a:noFill/>
        </p:spPr>
        <p:txBody>
          <a:bodyPr vert="horz" rtlCol="0">
            <a:spAutoFit/>
          </a:bodyPr>
          <a:lstStyle/>
          <a:p>
            <a:r>
              <a:rPr lang="en-US" sz="2700" smtClean="0">
                <a:solidFill>
                  <a:srgbClr val="FF0000"/>
                </a:solidFill>
                <a:latin typeface="Times New Roman - 36"/>
              </a:rPr>
              <a:t>Decipher the following weather myths:</a:t>
            </a:r>
          </a:p>
          <a:p>
            <a:endParaRPr lang="en-US" sz="2700" smtClean="0">
              <a:solidFill>
                <a:srgbClr val="FF0000"/>
              </a:solidFill>
              <a:latin typeface="Times New Roman - 36"/>
            </a:endParaRPr>
          </a:p>
          <a:p>
            <a:r>
              <a:rPr lang="en-US" sz="2700" smtClean="0">
                <a:solidFill>
                  <a:srgbClr val="FF0000"/>
                </a:solidFill>
                <a:latin typeface="Times New Roman - 36"/>
              </a:rPr>
              <a:t>1.</a:t>
            </a:r>
            <a:r>
              <a:rPr lang="en-US" sz="2700" smtClean="0">
                <a:solidFill>
                  <a:srgbClr val="000000"/>
                </a:solidFill>
                <a:latin typeface="Times New Roman - 36"/>
              </a:rPr>
              <a:t> If crows fly low, winds going to blow; if crows fly high, winds going to die.</a:t>
            </a:r>
          </a:p>
          <a:p>
            <a:endParaRPr lang="en-US" sz="2700" smtClean="0">
              <a:solidFill>
                <a:srgbClr val="000000"/>
              </a:solidFill>
              <a:latin typeface="Times New Roman - 36"/>
            </a:endParaRPr>
          </a:p>
          <a:p>
            <a:r>
              <a:rPr lang="en-US" sz="2700" smtClean="0">
                <a:solidFill>
                  <a:srgbClr val="000000"/>
                </a:solidFill>
                <a:latin typeface="Times New Roman - 36"/>
              </a:rPr>
              <a:t>2. When sea birds fly to land there truly is a storm at hand.</a:t>
            </a:r>
          </a:p>
          <a:p>
            <a:endParaRPr lang="en-US" sz="2700" smtClean="0">
              <a:solidFill>
                <a:srgbClr val="000000"/>
              </a:solidFill>
              <a:latin typeface="Times New Roman - 36"/>
            </a:endParaRPr>
          </a:p>
          <a:p>
            <a:r>
              <a:rPr lang="en-US" sz="2700" smtClean="0">
                <a:solidFill>
                  <a:srgbClr val="000000"/>
                </a:solidFill>
                <a:latin typeface="Times New Roman - 36"/>
              </a:rPr>
              <a:t>3. Rainbow in the morning, shepherds take warning; rainbow at night, shepherds delight. </a:t>
            </a:r>
          </a:p>
          <a:p>
            <a:endParaRPr lang="en-US" sz="2700" smtClean="0">
              <a:solidFill>
                <a:srgbClr val="000000"/>
              </a:solidFill>
              <a:latin typeface="Times New Roman - 36"/>
            </a:endParaRPr>
          </a:p>
          <a:p>
            <a:r>
              <a:rPr lang="en-US" sz="2700" smtClean="0">
                <a:solidFill>
                  <a:srgbClr val="000000"/>
                </a:solidFill>
                <a:latin typeface="Times New Roman - 36"/>
              </a:rPr>
              <a:t>4. When dew is on the grass, rain will never come to pass.</a:t>
            </a:r>
            <a:endParaRPr lang="en-US" sz="2700">
              <a:solidFill>
                <a:srgbClr val="000000"/>
              </a:solidFill>
              <a:latin typeface="Times New Roman - 36"/>
            </a:endParaRPr>
          </a:p>
        </p:txBody>
      </p:sp>
      <p:sp>
        <p:nvSpPr>
          <p:cNvPr id="3" name="TextBox 2">
            <a:hlinkClick r:id="rId2"/>
          </p:cNvPr>
          <p:cNvSpPr txBox="1"/>
          <p:nvPr/>
        </p:nvSpPr>
        <p:spPr>
          <a:xfrm>
            <a:off x="5118100" y="7188200"/>
            <a:ext cx="3911600" cy="323165"/>
          </a:xfrm>
          <a:prstGeom prst="rect">
            <a:avLst/>
          </a:prstGeom>
          <a:noFill/>
        </p:spPr>
        <p:txBody>
          <a:bodyPr vert="horz" rtlCol="0">
            <a:spAutoFit/>
          </a:bodyPr>
          <a:lstStyle/>
          <a:p>
            <a:r>
              <a:rPr lang="en-US" sz="1500" smtClean="0">
                <a:solidFill>
                  <a:srgbClr val="000000"/>
                </a:solidFill>
                <a:latin typeface="Times New Roman - 20"/>
              </a:rPr>
              <a:t>http://scijinks.jpl.nasa.gov/folklore</a:t>
            </a:r>
            <a:endParaRPr lang="en-US" sz="1500">
              <a:solidFill>
                <a:srgbClr val="000000"/>
              </a:solidFill>
              <a:latin typeface="Times New Roman - 20"/>
            </a:endParaRPr>
          </a:p>
        </p:txBody>
      </p:sp>
    </p:spTree>
    <p:extLst>
      <p:ext uri="{BB962C8B-B14F-4D97-AF65-F5344CB8AC3E}">
        <p14:creationId xmlns:p14="http://schemas.microsoft.com/office/powerpoint/2010/main" val="551727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8100" y="292100"/>
            <a:ext cx="10287000" cy="4909036"/>
          </a:xfrm>
          <a:prstGeom prst="rect">
            <a:avLst/>
          </a:prstGeom>
          <a:noFill/>
        </p:spPr>
        <p:txBody>
          <a:bodyPr vert="horz" rtlCol="0">
            <a:spAutoFit/>
          </a:bodyPr>
          <a:lstStyle/>
          <a:p>
            <a:pPr algn="ctr"/>
            <a:r>
              <a:rPr lang="en-US" sz="2700" b="1" smtClean="0">
                <a:solidFill>
                  <a:srgbClr val="A52A00"/>
                </a:solidFill>
                <a:latin typeface="Times New Roman - 36"/>
              </a:rPr>
              <a:t>What's the Difference Between Weather and Climate? </a:t>
            </a:r>
          </a:p>
          <a:p>
            <a:endParaRPr lang="en-US" sz="2700" b="1" smtClean="0">
              <a:solidFill>
                <a:srgbClr val="A52A00"/>
              </a:solidFill>
              <a:latin typeface="Times New Roman - 36"/>
            </a:endParaRPr>
          </a:p>
          <a:p>
            <a:r>
              <a:rPr lang="en-US" sz="2700" b="1" smtClean="0">
                <a:solidFill>
                  <a:srgbClr val="A52A00"/>
                </a:solidFill>
                <a:latin typeface="Times New Roman - 36"/>
              </a:rPr>
              <a:t>Th</a:t>
            </a:r>
            <a:r>
              <a:rPr lang="en-US" sz="2700" smtClean="0">
                <a:solidFill>
                  <a:srgbClr val="000000"/>
                </a:solidFill>
                <a:latin typeface="Times New Roman - 36"/>
              </a:rPr>
              <a:t>e difference between weather and climate is a measure of time. Weather is what conditions of the atmosphere are over a short period of time, and climate is how the atmosphere "behaves" over relatively long periods of time.</a:t>
            </a:r>
          </a:p>
          <a:p>
            <a:endParaRPr lang="en-US" sz="2700" smtClean="0">
              <a:solidFill>
                <a:srgbClr val="000000"/>
              </a:solidFill>
              <a:latin typeface="Times New Roman - 36"/>
            </a:endParaRPr>
          </a:p>
          <a:p>
            <a:endParaRPr lang="en-US" sz="2700" smtClean="0">
              <a:solidFill>
                <a:srgbClr val="000000"/>
              </a:solidFill>
              <a:latin typeface="Times New Roman - 36"/>
            </a:endParaRPr>
          </a:p>
          <a:p>
            <a:r>
              <a:rPr lang="en-US" sz="2700" smtClean="0">
                <a:solidFill>
                  <a:srgbClr val="000000"/>
                </a:solidFill>
                <a:latin typeface="Times New Roman - 36"/>
              </a:rPr>
              <a:t>Give an example of Climate Change.</a:t>
            </a:r>
          </a:p>
          <a:p>
            <a:endParaRPr lang="en-US" sz="2700" smtClean="0">
              <a:solidFill>
                <a:srgbClr val="000000"/>
              </a:solidFill>
              <a:latin typeface="Times New Roman - 36"/>
            </a:endParaRPr>
          </a:p>
          <a:p>
            <a:r>
              <a:rPr lang="en-US" sz="2700" smtClean="0">
                <a:solidFill>
                  <a:srgbClr val="000000"/>
                </a:solidFill>
                <a:latin typeface="Times New Roman - 36"/>
              </a:rPr>
              <a:t>Ex</a:t>
            </a:r>
            <a:r>
              <a:rPr lang="en-US" sz="1600" smtClean="0">
                <a:solidFill>
                  <a:srgbClr val="A52A00"/>
                </a:solidFill>
                <a:latin typeface="Times New Roman - 22"/>
              </a:rPr>
              <a:t>. Stories from parents and grandparents about how snow was always piled up to their waists as they trudged off to school. Many areas of the country today haven't experienced those kinds of snow-packed winters.</a:t>
            </a:r>
            <a:endParaRPr lang="en-US" sz="1600">
              <a:solidFill>
                <a:srgbClr val="A52A00"/>
              </a:solidFill>
              <a:latin typeface="Times New Roman - 22"/>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698500" y="1206500"/>
            <a:ext cx="11906250" cy="7588250"/>
          </a:xfrm>
          <a:prstGeom prst="rect">
            <a:avLst/>
          </a:prstGeom>
          <a:solidFill>
            <a:scrgbClr r="0" g="0" b="0">
              <a:alpha val="0"/>
            </a:scrgbClr>
          </a:solidFill>
        </p:spPr>
      </p:pic>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330200" y="6210300"/>
            <a:ext cx="11401859" cy="1602941"/>
          </a:xfrm>
          <a:prstGeom prst="rect">
            <a:avLst/>
          </a:prstGeom>
          <a:solidFill>
            <a:scrgbClr r="0" g="0" b="0">
              <a:alpha val="0"/>
            </a:scrgbClr>
          </a:solidFill>
        </p:spPr>
      </p:pic>
    </p:spTree>
    <p:extLst>
      <p:ext uri="{BB962C8B-B14F-4D97-AF65-F5344CB8AC3E}">
        <p14:creationId xmlns:p14="http://schemas.microsoft.com/office/powerpoint/2010/main" val="1598741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31800" y="584200"/>
            <a:ext cx="9458122" cy="646331"/>
          </a:xfrm>
          <a:prstGeom prst="rect">
            <a:avLst/>
          </a:prstGeom>
          <a:noFill/>
        </p:spPr>
        <p:txBody>
          <a:bodyPr vert="horz" rtlCol="0">
            <a:spAutoFit/>
          </a:bodyPr>
          <a:lstStyle/>
          <a:p>
            <a:pPr algn="ctr"/>
            <a:r>
              <a:rPr lang="en-US" sz="3600" b="1" smtClean="0">
                <a:solidFill>
                  <a:srgbClr val="000000"/>
                </a:solidFill>
                <a:latin typeface="Times New Roman - 48"/>
              </a:rPr>
              <a:t>The Role of Heat Transfer in Weather</a:t>
            </a:r>
            <a:endParaRPr lang="en-US" sz="3600" b="1">
              <a:solidFill>
                <a:srgbClr val="000000"/>
              </a:solidFill>
              <a:latin typeface="Times New Roman - 48"/>
            </a:endParaRPr>
          </a:p>
        </p:txBody>
      </p:sp>
      <p:sp>
        <p:nvSpPr>
          <p:cNvPr id="3" name="TextBox 2"/>
          <p:cNvSpPr txBox="1"/>
          <p:nvPr/>
        </p:nvSpPr>
        <p:spPr>
          <a:xfrm>
            <a:off x="469900" y="2108200"/>
            <a:ext cx="8966200" cy="923330"/>
          </a:xfrm>
          <a:prstGeom prst="rect">
            <a:avLst/>
          </a:prstGeom>
          <a:noFill/>
        </p:spPr>
        <p:txBody>
          <a:bodyPr vert="horz" rtlCol="0">
            <a:spAutoFit/>
          </a:bodyPr>
          <a:lstStyle/>
          <a:p>
            <a:r>
              <a:rPr lang="en-US" sz="2700" smtClean="0">
                <a:solidFill>
                  <a:srgbClr val="000000"/>
                </a:solidFill>
                <a:latin typeface="Symbol - 36"/>
              </a:rPr>
              <a:t>·</a:t>
            </a:r>
            <a:r>
              <a:rPr lang="en-US" sz="2700" smtClean="0">
                <a:solidFill>
                  <a:srgbClr val="000000"/>
                </a:solidFill>
                <a:latin typeface="Times New Roman - 36"/>
              </a:rPr>
              <a:t>Heat always moves from a warmer place to a cooler place.</a:t>
            </a:r>
            <a:endParaRPr lang="en-US" sz="2700">
              <a:solidFill>
                <a:srgbClr val="000000"/>
              </a:solidFill>
              <a:latin typeface="Times New Roman - 36"/>
            </a:endParaRPr>
          </a:p>
        </p:txBody>
      </p:sp>
      <p:sp>
        <p:nvSpPr>
          <p:cNvPr id="4" name="TextBox 3"/>
          <p:cNvSpPr txBox="1"/>
          <p:nvPr/>
        </p:nvSpPr>
        <p:spPr>
          <a:xfrm>
            <a:off x="368300" y="3860800"/>
            <a:ext cx="9525000" cy="2585323"/>
          </a:xfrm>
          <a:prstGeom prst="rect">
            <a:avLst/>
          </a:prstGeom>
          <a:noFill/>
        </p:spPr>
        <p:txBody>
          <a:bodyPr vert="horz" rtlCol="0">
            <a:spAutoFit/>
          </a:bodyPr>
          <a:lstStyle/>
          <a:p>
            <a:r>
              <a:rPr lang="en-US" sz="2700" b="1" smtClean="0">
                <a:solidFill>
                  <a:srgbClr val="000000"/>
                </a:solidFill>
                <a:latin typeface="Times New Roman - 36"/>
              </a:rPr>
              <a:t>Question:</a:t>
            </a:r>
          </a:p>
          <a:p>
            <a:endParaRPr lang="en-US" sz="2700" b="1" smtClean="0">
              <a:solidFill>
                <a:srgbClr val="000000"/>
              </a:solidFill>
              <a:latin typeface="Times New Roman - 36"/>
            </a:endParaRPr>
          </a:p>
          <a:p>
            <a:r>
              <a:rPr lang="en-US" sz="2700" b="1" smtClean="0">
                <a:solidFill>
                  <a:srgbClr val="000000"/>
                </a:solidFill>
                <a:latin typeface="Times New Roman - 36"/>
              </a:rPr>
              <a:t>If</a:t>
            </a:r>
            <a:r>
              <a:rPr lang="en-US" sz="2700" smtClean="0">
                <a:solidFill>
                  <a:srgbClr val="000000"/>
                </a:solidFill>
                <a:latin typeface="Times New Roman - 36"/>
              </a:rPr>
              <a:t> a cup of coffee and a bowl of ice cream  are left on the teachers desk in this room what would happen to them? Why? (Assume that know one is going to eat or drink the items)</a:t>
            </a:r>
            <a:endParaRPr lang="en-US" sz="2700">
              <a:solidFill>
                <a:srgbClr val="000000"/>
              </a:solidFill>
              <a:latin typeface="Times New Roman - 36"/>
            </a:endParaRPr>
          </a:p>
        </p:txBody>
      </p:sp>
      <p:pic>
        <p:nvPicPr>
          <p:cNvPr id="5" name="Picture 4"/>
          <p:cNvPicPr>
            <a:picLocks/>
          </p:cNvPicPr>
          <p:nvPr/>
        </p:nvPicPr>
        <p:blipFill>
          <a:blip r:embed="rId2">
            <a:extLst>
              <a:ext uri="{28A0092B-C50C-407E-A947-70E740481C1C}">
                <a14:useLocalDpi xmlns:a14="http://schemas.microsoft.com/office/drawing/2010/main" val="0"/>
              </a:ext>
            </a:extLst>
          </a:blip>
          <a:stretch>
            <a:fillRect/>
          </a:stretch>
        </p:blipFill>
        <p:spPr>
          <a:xfrm>
            <a:off x="7061200" y="6413500"/>
            <a:ext cx="1695450" cy="1695450"/>
          </a:xfrm>
          <a:prstGeom prst="rect">
            <a:avLst/>
          </a:prstGeom>
          <a:solidFill>
            <a:scrgbClr r="0" g="0" b="0">
              <a:alpha val="0"/>
            </a:scrgbClr>
          </a:solidFill>
        </p:spPr>
      </p:pic>
    </p:spTree>
    <p:extLst>
      <p:ext uri="{BB962C8B-B14F-4D97-AF65-F5344CB8AC3E}">
        <p14:creationId xmlns:p14="http://schemas.microsoft.com/office/powerpoint/2010/main" val="3012413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190500" y="1435100"/>
            <a:ext cx="10287000" cy="1754326"/>
          </a:xfrm>
          <a:prstGeom prst="rect">
            <a:avLst/>
          </a:prstGeom>
          <a:noFill/>
        </p:spPr>
        <p:txBody>
          <a:bodyPr vert="horz" rtlCol="0">
            <a:spAutoFit/>
          </a:bodyPr>
          <a:lstStyle/>
          <a:p>
            <a:r>
              <a:rPr lang="en-US" sz="2700" smtClean="0">
                <a:solidFill>
                  <a:srgbClr val="000000"/>
                </a:solidFill>
                <a:latin typeface="Symbol - 36"/>
              </a:rPr>
              <a:t>·</a:t>
            </a:r>
            <a:r>
              <a:rPr lang="en-US" sz="2700" smtClean="0">
                <a:solidFill>
                  <a:srgbClr val="000000"/>
                </a:solidFill>
                <a:latin typeface="Times New Roman - 36"/>
              </a:rPr>
              <a:t>Hot objects in a cooler room will cool to room temperature.</a:t>
            </a:r>
          </a:p>
          <a:p>
            <a:endParaRPr lang="en-US" sz="2700" smtClean="0">
              <a:solidFill>
                <a:srgbClr val="000000"/>
              </a:solidFill>
              <a:latin typeface="Times New Roman - 36"/>
            </a:endParaRPr>
          </a:p>
          <a:p>
            <a:endParaRPr lang="en-US" sz="2700" smtClean="0">
              <a:solidFill>
                <a:srgbClr val="000000"/>
              </a:solidFill>
              <a:latin typeface="Times New Roman - 36"/>
            </a:endParaRPr>
          </a:p>
          <a:p>
            <a:r>
              <a:rPr lang="en-US" sz="2700" smtClean="0">
                <a:solidFill>
                  <a:srgbClr val="000000"/>
                </a:solidFill>
                <a:latin typeface="Times New Roman - 36"/>
              </a:rPr>
              <a:t>·Cold objects in a warmer room will heat up to room temperature.</a:t>
            </a:r>
            <a:endParaRPr lang="en-US" sz="2700">
              <a:solidFill>
                <a:srgbClr val="000000"/>
              </a:solidFill>
              <a:latin typeface="Times New Roman - 36"/>
            </a:endParaRPr>
          </a:p>
        </p:txBody>
      </p:sp>
    </p:spTree>
    <p:extLst>
      <p:ext uri="{BB962C8B-B14F-4D97-AF65-F5344CB8AC3E}">
        <p14:creationId xmlns:p14="http://schemas.microsoft.com/office/powerpoint/2010/main" val="2928446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42900" y="431800"/>
            <a:ext cx="7596810" cy="2862322"/>
          </a:xfrm>
          <a:prstGeom prst="rect">
            <a:avLst/>
          </a:prstGeom>
          <a:noFill/>
        </p:spPr>
        <p:txBody>
          <a:bodyPr vert="horz" rtlCol="0">
            <a:spAutoFit/>
          </a:bodyPr>
          <a:lstStyle/>
          <a:p>
            <a:r>
              <a:rPr lang="en-US" sz="3600" smtClean="0">
                <a:solidFill>
                  <a:srgbClr val="000000"/>
                </a:solidFill>
                <a:latin typeface="Times New Roman - 48"/>
              </a:rPr>
              <a:t>Heat transfers in three ways:</a:t>
            </a:r>
          </a:p>
          <a:p>
            <a:endParaRPr lang="en-US" sz="3600" smtClean="0">
              <a:solidFill>
                <a:srgbClr val="000000"/>
              </a:solidFill>
              <a:latin typeface="Times New Roman - 48"/>
            </a:endParaRPr>
          </a:p>
          <a:p>
            <a:r>
              <a:rPr lang="en-US" sz="3600" smtClean="0">
                <a:solidFill>
                  <a:srgbClr val="000000"/>
                </a:solidFill>
                <a:latin typeface="Times New Roman - 48"/>
              </a:rPr>
              <a:t>·Conduction</a:t>
            </a:r>
          </a:p>
          <a:p>
            <a:r>
              <a:rPr lang="en-US" sz="3600" smtClean="0">
                <a:solidFill>
                  <a:srgbClr val="000000"/>
                </a:solidFill>
                <a:latin typeface="Times New Roman - 48"/>
              </a:rPr>
              <a:t>·Convection</a:t>
            </a:r>
          </a:p>
          <a:p>
            <a:r>
              <a:rPr lang="en-US" sz="3600" smtClean="0">
                <a:solidFill>
                  <a:srgbClr val="000000"/>
                </a:solidFill>
                <a:latin typeface="Times New Roman - 48"/>
              </a:rPr>
              <a:t>·Radiation</a:t>
            </a:r>
            <a:endParaRPr lang="en-US" sz="3600">
              <a:solidFill>
                <a:srgbClr val="000000"/>
              </a:solidFill>
              <a:latin typeface="Times New Roman - 48"/>
            </a:endParaRPr>
          </a:p>
        </p:txBody>
      </p:sp>
    </p:spTree>
    <p:extLst>
      <p:ext uri="{BB962C8B-B14F-4D97-AF65-F5344CB8AC3E}">
        <p14:creationId xmlns:p14="http://schemas.microsoft.com/office/powerpoint/2010/main" val="228080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hlinkClick r:id="rId2"/>
          </p:cNvPr>
          <p:cNvSpPr txBox="1"/>
          <p:nvPr/>
        </p:nvSpPr>
        <p:spPr>
          <a:xfrm>
            <a:off x="1079500" y="6172200"/>
            <a:ext cx="5029200" cy="323165"/>
          </a:xfrm>
          <a:prstGeom prst="rect">
            <a:avLst/>
          </a:prstGeom>
          <a:noFill/>
        </p:spPr>
        <p:txBody>
          <a:bodyPr vert="horz" rtlCol="0">
            <a:spAutoFit/>
          </a:bodyPr>
          <a:lstStyle/>
          <a:p>
            <a:r>
              <a:rPr lang="en-US" sz="1500" smtClean="0">
                <a:solidFill>
                  <a:srgbClr val="000000"/>
                </a:solidFill>
                <a:latin typeface="Times New Roman - 20"/>
              </a:rPr>
              <a:t>http://tdflashzone.net23.net/index.php?p=2_73</a:t>
            </a:r>
            <a:endParaRPr lang="en-US" sz="1500">
              <a:solidFill>
                <a:srgbClr val="000000"/>
              </a:solidFill>
              <a:latin typeface="Times New Roman - 20"/>
            </a:endParaRPr>
          </a:p>
        </p:txBody>
      </p:sp>
      <p:sp>
        <p:nvSpPr>
          <p:cNvPr id="3" name="TextBox 2"/>
          <p:cNvSpPr txBox="1"/>
          <p:nvPr/>
        </p:nvSpPr>
        <p:spPr>
          <a:xfrm>
            <a:off x="3238500" y="381000"/>
            <a:ext cx="3517900" cy="646331"/>
          </a:xfrm>
          <a:prstGeom prst="rect">
            <a:avLst/>
          </a:prstGeom>
          <a:noFill/>
        </p:spPr>
        <p:txBody>
          <a:bodyPr vert="horz" rtlCol="0">
            <a:spAutoFit/>
          </a:bodyPr>
          <a:lstStyle/>
          <a:p>
            <a:pPr algn="ctr"/>
            <a:r>
              <a:rPr lang="en-US" sz="3600" b="1" smtClean="0">
                <a:solidFill>
                  <a:srgbClr val="000000"/>
                </a:solidFill>
                <a:latin typeface="Times New Roman - 48"/>
              </a:rPr>
              <a:t>Conduction</a:t>
            </a:r>
            <a:endParaRPr lang="en-US" sz="3600" b="1">
              <a:solidFill>
                <a:srgbClr val="000000"/>
              </a:solidFill>
              <a:latin typeface="Times New Roman - 48"/>
            </a:endParaRPr>
          </a:p>
        </p:txBody>
      </p:sp>
      <p:sp>
        <p:nvSpPr>
          <p:cNvPr id="4" name="TextBox 3"/>
          <p:cNvSpPr txBox="1"/>
          <p:nvPr/>
        </p:nvSpPr>
        <p:spPr>
          <a:xfrm>
            <a:off x="571500" y="1485900"/>
            <a:ext cx="8813800" cy="923330"/>
          </a:xfrm>
          <a:prstGeom prst="rect">
            <a:avLst/>
          </a:prstGeom>
          <a:noFill/>
        </p:spPr>
        <p:txBody>
          <a:bodyPr vert="horz" rtlCol="0">
            <a:spAutoFit/>
          </a:bodyPr>
          <a:lstStyle/>
          <a:p>
            <a:r>
              <a:rPr lang="en-US" sz="2700" smtClean="0">
                <a:solidFill>
                  <a:srgbClr val="000000"/>
                </a:solidFill>
                <a:latin typeface="Times New Roman - 36"/>
              </a:rPr>
              <a:t>Conduction is the movement of energy (ex. heat) through a solid.</a:t>
            </a:r>
            <a:endParaRPr lang="en-US" sz="2700">
              <a:solidFill>
                <a:srgbClr val="000000"/>
              </a:solidFill>
              <a:latin typeface="Times New Roman - 36"/>
            </a:endParaRPr>
          </a:p>
        </p:txBody>
      </p:sp>
    </p:spTree>
    <p:extLst>
      <p:ext uri="{BB962C8B-B14F-4D97-AF65-F5344CB8AC3E}">
        <p14:creationId xmlns:p14="http://schemas.microsoft.com/office/powerpoint/2010/main" val="1746974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a:hlinkClick r:id="rId2"/>
          </p:cNvPr>
          <p:cNvSpPr txBox="1"/>
          <p:nvPr/>
        </p:nvSpPr>
        <p:spPr>
          <a:xfrm>
            <a:off x="5156200" y="7289800"/>
            <a:ext cx="5029200" cy="323165"/>
          </a:xfrm>
          <a:prstGeom prst="rect">
            <a:avLst/>
          </a:prstGeom>
          <a:noFill/>
        </p:spPr>
        <p:txBody>
          <a:bodyPr vert="horz" rtlCol="0">
            <a:spAutoFit/>
          </a:bodyPr>
          <a:lstStyle/>
          <a:p>
            <a:r>
              <a:rPr lang="en-US" sz="1500" smtClean="0">
                <a:solidFill>
                  <a:srgbClr val="000000"/>
                </a:solidFill>
                <a:latin typeface="Times New Roman - 20"/>
              </a:rPr>
              <a:t>http://tdflashzone.net23.net/index.php?p=2_52</a:t>
            </a:r>
            <a:endParaRPr lang="en-US" sz="1500">
              <a:solidFill>
                <a:srgbClr val="000000"/>
              </a:solidFill>
              <a:latin typeface="Times New Roman - 20"/>
            </a:endParaRPr>
          </a:p>
        </p:txBody>
      </p:sp>
      <p:sp>
        <p:nvSpPr>
          <p:cNvPr id="3" name="TextBox 2"/>
          <p:cNvSpPr txBox="1"/>
          <p:nvPr/>
        </p:nvSpPr>
        <p:spPr>
          <a:xfrm>
            <a:off x="152400" y="419100"/>
            <a:ext cx="9956800" cy="5632311"/>
          </a:xfrm>
          <a:prstGeom prst="rect">
            <a:avLst/>
          </a:prstGeom>
          <a:noFill/>
        </p:spPr>
        <p:txBody>
          <a:bodyPr vert="horz" rtlCol="0">
            <a:spAutoFit/>
          </a:bodyPr>
          <a:lstStyle/>
          <a:p>
            <a:pPr algn="ctr"/>
            <a:r>
              <a:rPr lang="en-US" sz="3600" b="1" smtClean="0">
                <a:solidFill>
                  <a:srgbClr val="000000"/>
                </a:solidFill>
                <a:latin typeface="Times New Roman - 48"/>
              </a:rPr>
              <a:t>Convection</a:t>
            </a:r>
          </a:p>
          <a:p>
            <a:endParaRPr lang="en-US" sz="3600" b="1" smtClean="0">
              <a:solidFill>
                <a:srgbClr val="000000"/>
              </a:solidFill>
              <a:latin typeface="Times New Roman - 48"/>
            </a:endParaRPr>
          </a:p>
          <a:p>
            <a:r>
              <a:rPr lang="en-US" sz="3600" b="1" smtClean="0">
                <a:solidFill>
                  <a:srgbClr val="000000"/>
                </a:solidFill>
                <a:latin typeface="Times New Roman - 48"/>
              </a:rPr>
              <a:t>Co</a:t>
            </a:r>
            <a:r>
              <a:rPr lang="en-US" sz="2700" smtClean="0">
                <a:solidFill>
                  <a:srgbClr val="000000"/>
                </a:solidFill>
                <a:latin typeface="Times New Roman - 36"/>
              </a:rPr>
              <a:t>nvection is the transfer of heat through a fluid.</a:t>
            </a:r>
          </a:p>
          <a:p>
            <a:endParaRPr lang="en-US" sz="2700" smtClean="0">
              <a:solidFill>
                <a:srgbClr val="000000"/>
              </a:solidFill>
              <a:latin typeface="Times New Roman - 36"/>
            </a:endParaRPr>
          </a:p>
          <a:p>
            <a:r>
              <a:rPr lang="en-US" sz="2700" smtClean="0">
                <a:solidFill>
                  <a:srgbClr val="000000"/>
                </a:solidFill>
                <a:latin typeface="Times New Roman - 36"/>
              </a:rPr>
              <a:t>Wh</a:t>
            </a:r>
            <a:r>
              <a:rPr lang="en-US" sz="2700" smtClean="0">
                <a:solidFill>
                  <a:srgbClr val="FF6820"/>
                </a:solidFill>
                <a:latin typeface="Times New Roman - 36"/>
              </a:rPr>
              <a:t>at is a fluid?</a:t>
            </a:r>
          </a:p>
          <a:p>
            <a:endParaRPr lang="en-US" sz="2700" smtClean="0">
              <a:solidFill>
                <a:srgbClr val="FF6820"/>
              </a:solidFill>
              <a:latin typeface="Times New Roman - 36"/>
            </a:endParaRPr>
          </a:p>
          <a:p>
            <a:r>
              <a:rPr lang="en-US" sz="2700" smtClean="0">
                <a:solidFill>
                  <a:srgbClr val="FF6820"/>
                </a:solidFill>
                <a:latin typeface="Times New Roman - 36"/>
              </a:rPr>
              <a:t>Co</a:t>
            </a:r>
            <a:r>
              <a:rPr lang="en-US" sz="2700" smtClean="0">
                <a:solidFill>
                  <a:srgbClr val="000000"/>
                </a:solidFill>
                <a:latin typeface="Times New Roman - 36"/>
              </a:rPr>
              <a:t>nvection is the main process for moving heat through an environment.</a:t>
            </a:r>
          </a:p>
          <a:p>
            <a:endParaRPr lang="en-US" sz="2700" smtClean="0">
              <a:solidFill>
                <a:srgbClr val="000000"/>
              </a:solidFill>
              <a:latin typeface="Times New Roman - 36"/>
            </a:endParaRPr>
          </a:p>
          <a:p>
            <a:r>
              <a:rPr lang="en-US" sz="2700" smtClean="0">
                <a:solidFill>
                  <a:srgbClr val="000000"/>
                </a:solidFill>
                <a:latin typeface="Times New Roman - 36"/>
              </a:rPr>
              <a:t>	- Hot air rises and cold air falls/sinks</a:t>
            </a:r>
          </a:p>
          <a:p>
            <a:r>
              <a:rPr lang="en-US" sz="2700" smtClean="0">
                <a:solidFill>
                  <a:srgbClr val="000000"/>
                </a:solidFill>
                <a:latin typeface="Times New Roman - 36"/>
              </a:rPr>
              <a:t>	- Thunder storms and rain showers are created due </a:t>
            </a:r>
          </a:p>
          <a:p>
            <a:r>
              <a:rPr lang="en-US" sz="2700" smtClean="0">
                <a:solidFill>
                  <a:srgbClr val="000000"/>
                </a:solidFill>
                <a:latin typeface="Times New Roman - 36"/>
              </a:rPr>
              <a:t>	   to convection currents. </a:t>
            </a:r>
            <a:endParaRPr lang="en-US" sz="2700">
              <a:solidFill>
                <a:srgbClr val="000000"/>
              </a:solidFill>
              <a:latin typeface="Times New Roman - 36"/>
            </a:endParaRPr>
          </a:p>
        </p:txBody>
      </p:sp>
    </p:spTree>
    <p:extLst>
      <p:ext uri="{BB962C8B-B14F-4D97-AF65-F5344CB8AC3E}">
        <p14:creationId xmlns:p14="http://schemas.microsoft.com/office/powerpoint/2010/main" val="1481887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19100"/>
            <a:ext cx="10160000" cy="7282517"/>
          </a:xfrm>
          <a:prstGeom prst="rect">
            <a:avLst/>
          </a:prstGeom>
          <a:solidFill>
            <a:scrgbClr r="0" g="0" b="0">
              <a:alpha val="0"/>
            </a:scrgbClr>
          </a:solidFill>
        </p:spPr>
      </p:pic>
    </p:spTree>
    <p:extLst>
      <p:ext uri="{BB962C8B-B14F-4D97-AF65-F5344CB8AC3E}">
        <p14:creationId xmlns:p14="http://schemas.microsoft.com/office/powerpoint/2010/main" val="1799764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Custom</PresentationFormat>
  <Paragraphs>54</Paragraphs>
  <Slides>15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Times New Roman - 20</vt:lpstr>
      <vt:lpstr>Times New Roman - 48</vt:lpstr>
      <vt:lpstr>Calibri</vt:lpstr>
      <vt:lpstr>Times New Roman - 28</vt:lpstr>
      <vt:lpstr>Symbol - 36</vt:lpstr>
      <vt:lpstr>Times New Roman - 36</vt:lpstr>
      <vt:lpstr>Times New Roman - 22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Cook, Amy (ED06)</dc:creator>
  <cp:lastModifiedBy>Cook, Amy (ED06)</cp:lastModifiedBy>
  <cp:revision>1</cp:revision>
  <dcterms:created xsi:type="dcterms:W3CDTF">2012-09-10T18:50:28Z</dcterms:created>
  <dcterms:modified xsi:type="dcterms:W3CDTF">2012-09-10T18:50:34Z</dcterms:modified>
</cp:coreProperties>
</file>